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19"/>
  </p:notesMasterIdLst>
  <p:sldIdLst>
    <p:sldId id="256" r:id="rId2"/>
    <p:sldId id="257" r:id="rId3"/>
    <p:sldId id="272" r:id="rId4"/>
    <p:sldId id="274" r:id="rId5"/>
    <p:sldId id="276" r:id="rId6"/>
    <p:sldId id="277" r:id="rId7"/>
    <p:sldId id="263" r:id="rId8"/>
    <p:sldId id="266" r:id="rId9"/>
    <p:sldId id="267" r:id="rId10"/>
    <p:sldId id="265" r:id="rId11"/>
    <p:sldId id="268" r:id="rId12"/>
    <p:sldId id="278" r:id="rId13"/>
    <p:sldId id="279" r:id="rId14"/>
    <p:sldId id="270" r:id="rId15"/>
    <p:sldId id="271" r:id="rId16"/>
    <p:sldId id="280" r:id="rId17"/>
    <p:sldId id="275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82"/>
    <p:restoredTop sz="94731"/>
  </p:normalViewPr>
  <p:slideViewPr>
    <p:cSldViewPr snapToGrid="0">
      <p:cViewPr varScale="1">
        <p:scale>
          <a:sx n="189" d="100"/>
          <a:sy n="189" d="100"/>
        </p:scale>
        <p:origin x="42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7F08D5AD-9292-56D1-0042-DBA661CB8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4ff75bc211_4_0:notes">
            <a:extLst>
              <a:ext uri="{FF2B5EF4-FFF2-40B4-BE49-F238E27FC236}">
                <a16:creationId xmlns:a16="http://schemas.microsoft.com/office/drawing/2014/main" id="{53EB40CC-3579-5392-8C7E-E675705D1E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4ff75bc211_4_0:notes">
            <a:extLst>
              <a:ext uri="{FF2B5EF4-FFF2-40B4-BE49-F238E27FC236}">
                <a16:creationId xmlns:a16="http://schemas.microsoft.com/office/drawing/2014/main" id="{313273A8-0926-1710-BF68-19FA53A83E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7236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4ff75bc21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4ff75bc211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531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1327a6c90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1327a6c90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4D489DD7-847B-942F-4571-89BA86D00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4ff75bc211_4_0:notes">
            <a:extLst>
              <a:ext uri="{FF2B5EF4-FFF2-40B4-BE49-F238E27FC236}">
                <a16:creationId xmlns:a16="http://schemas.microsoft.com/office/drawing/2014/main" id="{741851C9-ACFE-0632-FBAE-1BFF964FA9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4ff75bc211_4_0:notes">
            <a:extLst>
              <a:ext uri="{FF2B5EF4-FFF2-40B4-BE49-F238E27FC236}">
                <a16:creationId xmlns:a16="http://schemas.microsoft.com/office/drawing/2014/main" id="{10492B7C-03E5-8A4F-9EB4-8DDB2D1DB8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3315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5055DCAA-7528-61AE-9138-00F6EE0BB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4ff75bc211_4_0:notes">
            <a:extLst>
              <a:ext uri="{FF2B5EF4-FFF2-40B4-BE49-F238E27FC236}">
                <a16:creationId xmlns:a16="http://schemas.microsoft.com/office/drawing/2014/main" id="{D3BBBC09-E703-85D8-6996-9F47060D7B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4ff75bc211_4_0:notes">
            <a:extLst>
              <a:ext uri="{FF2B5EF4-FFF2-40B4-BE49-F238E27FC236}">
                <a16:creationId xmlns:a16="http://schemas.microsoft.com/office/drawing/2014/main" id="{59DDCF6D-40EA-4C08-4928-FC5FEC54E5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19369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61ECD278-48C3-9C27-0356-00A123903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4ff75bc211_4_0:notes">
            <a:extLst>
              <a:ext uri="{FF2B5EF4-FFF2-40B4-BE49-F238E27FC236}">
                <a16:creationId xmlns:a16="http://schemas.microsoft.com/office/drawing/2014/main" id="{300683F0-B745-0D84-01E8-F9958BD186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4ff75bc211_4_0:notes">
            <a:extLst>
              <a:ext uri="{FF2B5EF4-FFF2-40B4-BE49-F238E27FC236}">
                <a16:creationId xmlns:a16="http://schemas.microsoft.com/office/drawing/2014/main" id="{3D9BEB49-B95A-2410-1D6E-B945367AAE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561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DA4D56FA-88A4-1302-5B91-0C1C94218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4ff75bc211_4_0:notes">
            <a:extLst>
              <a:ext uri="{FF2B5EF4-FFF2-40B4-BE49-F238E27FC236}">
                <a16:creationId xmlns:a16="http://schemas.microsoft.com/office/drawing/2014/main" id="{377E79B6-5002-2CCD-2C04-6A682CFD7B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4ff75bc211_4_0:notes">
            <a:extLst>
              <a:ext uri="{FF2B5EF4-FFF2-40B4-BE49-F238E27FC236}">
                <a16:creationId xmlns:a16="http://schemas.microsoft.com/office/drawing/2014/main" id="{DAAC8BD6-A905-0071-24C0-3563E4D074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52780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4FF36888-648D-9ADB-39B3-39A3C6F7F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4ff75bc211_4_0:notes">
            <a:extLst>
              <a:ext uri="{FF2B5EF4-FFF2-40B4-BE49-F238E27FC236}">
                <a16:creationId xmlns:a16="http://schemas.microsoft.com/office/drawing/2014/main" id="{EC95E326-BDC3-5C92-5A2A-40AFCE1C03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4ff75bc211_4_0:notes">
            <a:extLst>
              <a:ext uri="{FF2B5EF4-FFF2-40B4-BE49-F238E27FC236}">
                <a16:creationId xmlns:a16="http://schemas.microsoft.com/office/drawing/2014/main" id="{A1714404-C5BA-2C08-047D-AB693516DE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6712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7F7F7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" name="Google Shape;11;p2" title="pearc_log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04916"/>
            <a:ext cx="4274821" cy="178946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311700" y="30525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A2E35"/>
              </a:buClr>
              <a:buSzPts val="5000"/>
              <a:buNone/>
              <a:defRPr sz="5000">
                <a:solidFill>
                  <a:srgbClr val="1A2E3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947400" y="3894350"/>
            <a:ext cx="7884900" cy="6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D74"/>
              </a:buClr>
              <a:buSzPts val="3000"/>
              <a:buNone/>
              <a:defRPr sz="3000">
                <a:solidFill>
                  <a:srgbClr val="036D7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1" title="small-icon.png"/>
          <p:cNvPicPr preferRelativeResize="0"/>
          <p:nvPr/>
        </p:nvPicPr>
        <p:blipFill rotWithShape="1">
          <a:blip r:embed="rId2">
            <a:alphaModFix/>
          </a:blip>
          <a:srcRect t="26145" b="28256"/>
          <a:stretch/>
        </p:blipFill>
        <p:spPr>
          <a:xfrm>
            <a:off x="97975" y="4215025"/>
            <a:ext cx="1846050" cy="8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" name="Google Shape;17;p3" title="small-icon.png"/>
          <p:cNvPicPr preferRelativeResize="0"/>
          <p:nvPr/>
        </p:nvPicPr>
        <p:blipFill rotWithShape="1">
          <a:blip r:embed="rId2">
            <a:alphaModFix/>
          </a:blip>
          <a:srcRect t="26145" b="28256"/>
          <a:stretch/>
        </p:blipFill>
        <p:spPr>
          <a:xfrm>
            <a:off x="97975" y="4215025"/>
            <a:ext cx="1846050" cy="8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896325"/>
            <a:ext cx="8520600" cy="25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" name="Google Shape;22;p4" title="pearc25 phot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8224" y="4308325"/>
            <a:ext cx="2035775" cy="83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" name="Google Shape;28;p5" title="small-icon.png"/>
          <p:cNvPicPr preferRelativeResize="0"/>
          <p:nvPr/>
        </p:nvPicPr>
        <p:blipFill rotWithShape="1">
          <a:blip r:embed="rId2">
            <a:alphaModFix/>
          </a:blip>
          <a:srcRect t="26145" b="28256"/>
          <a:stretch/>
        </p:blipFill>
        <p:spPr>
          <a:xfrm>
            <a:off x="97975" y="4215025"/>
            <a:ext cx="1846050" cy="8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" name="Google Shape;32;p6" title="small-icon.png"/>
          <p:cNvPicPr preferRelativeResize="0"/>
          <p:nvPr/>
        </p:nvPicPr>
        <p:blipFill rotWithShape="1">
          <a:blip r:embed="rId2">
            <a:alphaModFix/>
          </a:blip>
          <a:srcRect t="26145" b="28256"/>
          <a:stretch/>
        </p:blipFill>
        <p:spPr>
          <a:xfrm>
            <a:off x="97975" y="4215025"/>
            <a:ext cx="1846050" cy="8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8160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924600" cy="27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" name="Google Shape;37;p7" title="small-icon.png"/>
          <p:cNvPicPr preferRelativeResize="0"/>
          <p:nvPr/>
        </p:nvPicPr>
        <p:blipFill rotWithShape="1">
          <a:blip r:embed="rId2">
            <a:alphaModFix/>
          </a:blip>
          <a:srcRect t="26145" b="28256"/>
          <a:stretch/>
        </p:blipFill>
        <p:spPr>
          <a:xfrm>
            <a:off x="97975" y="4215025"/>
            <a:ext cx="1846050" cy="8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" name="Google Shape;41;p8" title="small-icon.png"/>
          <p:cNvPicPr preferRelativeResize="0"/>
          <p:nvPr/>
        </p:nvPicPr>
        <p:blipFill rotWithShape="1">
          <a:blip r:embed="rId2">
            <a:alphaModFix/>
          </a:blip>
          <a:srcRect t="26145" b="28256"/>
          <a:stretch/>
        </p:blipFill>
        <p:spPr>
          <a:xfrm>
            <a:off x="97975" y="4215025"/>
            <a:ext cx="1846050" cy="8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" name="Google Shape;48;p9" title="small-icon.png"/>
          <p:cNvPicPr preferRelativeResize="0"/>
          <p:nvPr/>
        </p:nvPicPr>
        <p:blipFill rotWithShape="1">
          <a:blip r:embed="rId2">
            <a:alphaModFix/>
          </a:blip>
          <a:srcRect t="26145" b="28256"/>
          <a:stretch/>
        </p:blipFill>
        <p:spPr>
          <a:xfrm>
            <a:off x="97975" y="4215025"/>
            <a:ext cx="1846050" cy="8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05575" y="360992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" name="Google Shape;52;p10" title="small-icon.png"/>
          <p:cNvPicPr preferRelativeResize="0"/>
          <p:nvPr/>
        </p:nvPicPr>
        <p:blipFill rotWithShape="1">
          <a:blip r:embed="rId2">
            <a:alphaModFix/>
          </a:blip>
          <a:srcRect t="26145" b="28256"/>
          <a:stretch/>
        </p:blipFill>
        <p:spPr>
          <a:xfrm>
            <a:off x="97975" y="4215025"/>
            <a:ext cx="1846050" cy="8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36D74"/>
              </a:buClr>
              <a:buSzPts val="4600"/>
              <a:buNone/>
              <a:defRPr sz="4600">
                <a:solidFill>
                  <a:srgbClr val="036D7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896325"/>
            <a:ext cx="8520600" cy="25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406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marL="914400" lvl="1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36D74"/>
              </a:buClr>
              <a:buSzPts val="2400"/>
              <a:buChar char="○"/>
              <a:defRPr sz="2400">
                <a:solidFill>
                  <a:srgbClr val="036D74"/>
                </a:solidFill>
              </a:defRPr>
            </a:lvl2pPr>
            <a:lvl3pPr marL="1371600" lvl="2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7B4B9"/>
              </a:buClr>
              <a:buSzPts val="2400"/>
              <a:buChar char="■"/>
              <a:defRPr sz="2400">
                <a:solidFill>
                  <a:srgbClr val="17B4B9"/>
                </a:solidFill>
              </a:defRPr>
            </a:lvl3pPr>
            <a:lvl4pPr marL="1828800" lvl="3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marL="2286000" lvl="4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36D74"/>
              </a:buClr>
              <a:buSzPts val="2400"/>
              <a:buChar char="○"/>
              <a:defRPr sz="2400">
                <a:solidFill>
                  <a:srgbClr val="036D74"/>
                </a:solidFill>
              </a:defRPr>
            </a:lvl5pPr>
            <a:lvl6pPr marL="2743200" lvl="5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7B4B9"/>
              </a:buClr>
              <a:buSzPts val="2400"/>
              <a:buChar char="■"/>
              <a:defRPr sz="2400">
                <a:solidFill>
                  <a:srgbClr val="17B4B9"/>
                </a:solidFill>
              </a:defRPr>
            </a:lvl6pPr>
            <a:lvl7pPr marL="3200400" lvl="6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marL="3657600" lvl="7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36D74"/>
              </a:buClr>
              <a:buSzPts val="2400"/>
              <a:buChar char="○"/>
              <a:defRPr sz="2400">
                <a:solidFill>
                  <a:srgbClr val="036D74"/>
                </a:solidFill>
              </a:defRPr>
            </a:lvl8pPr>
            <a:lvl9pPr marL="4114800" lvl="8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7B4B9"/>
              </a:buClr>
              <a:buSzPts val="2400"/>
              <a:buChar char="■"/>
              <a:defRPr sz="2400">
                <a:solidFill>
                  <a:srgbClr val="17B4B9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uftsRT/container-mod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hyperlink" Target="mailto:yucheng.zhang@tufts.edu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title"/>
          </p:nvPr>
        </p:nvSpPr>
        <p:spPr>
          <a:xfrm>
            <a:off x="311700" y="2185887"/>
            <a:ext cx="8520600" cy="16619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Simplifying Container-Based Module Generation on HPC with container-mod</a:t>
            </a:r>
            <a:br>
              <a:rPr lang="en-US" sz="3200" dirty="0"/>
            </a:br>
            <a:endParaRPr sz="3200" dirty="0"/>
          </a:p>
        </p:txBody>
      </p:sp>
      <p:sp>
        <p:nvSpPr>
          <p:cNvPr id="61" name="Google Shape;61;p12"/>
          <p:cNvSpPr txBox="1">
            <a:spLocks noGrp="1"/>
          </p:cNvSpPr>
          <p:nvPr>
            <p:ph type="subTitle" idx="1"/>
          </p:nvPr>
        </p:nvSpPr>
        <p:spPr>
          <a:xfrm>
            <a:off x="311700" y="3535400"/>
            <a:ext cx="8520600" cy="6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Yucheng Zhang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Tufts TTS Research Technology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787836-B873-58F5-DB2C-E293D76E02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178" t="17956" r="16964" b="18291"/>
          <a:stretch>
            <a:fillRect/>
          </a:stretch>
        </p:blipFill>
        <p:spPr>
          <a:xfrm>
            <a:off x="7026378" y="3847851"/>
            <a:ext cx="2117622" cy="12956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260D3F35-3483-A0FB-D223-55A222E3A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9896478-F992-6B1C-8918-ADC23C149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34" y="213113"/>
            <a:ext cx="6367984" cy="3920075"/>
          </a:xfrm>
          <a:prstGeom prst="rect">
            <a:avLst/>
          </a:prstGeom>
        </p:spPr>
      </p:pic>
      <p:sp>
        <p:nvSpPr>
          <p:cNvPr id="66" name="Google Shape;66;p13">
            <a:extLst>
              <a:ext uri="{FF2B5EF4-FFF2-40B4-BE49-F238E27FC236}">
                <a16:creationId xmlns:a16="http://schemas.microsoft.com/office/drawing/2014/main" id="{26AFA71E-8AE2-6BC9-1869-6AB69C2BAE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97876" y="95603"/>
            <a:ext cx="4552908" cy="800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Bash wrappers</a:t>
            </a:r>
            <a:endParaRPr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D89797-F081-E3F5-209E-61FD3F6837A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178" t="17956" r="16964" b="18291"/>
          <a:stretch>
            <a:fillRect/>
          </a:stretch>
        </p:blipFill>
        <p:spPr>
          <a:xfrm>
            <a:off x="0" y="4250698"/>
            <a:ext cx="1459203" cy="89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04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3DA8B2F1-58E9-0DA7-0BB3-2F785FA9C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36C9151F-7B71-C1EB-5D65-EA9E079693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7" b="70566"/>
          <a:stretch>
            <a:fillRect/>
          </a:stretch>
        </p:blipFill>
        <p:spPr>
          <a:xfrm>
            <a:off x="481113" y="2637140"/>
            <a:ext cx="8181774" cy="1591688"/>
          </a:xfrm>
          <a:prstGeom prst="rect">
            <a:avLst/>
          </a:prstGeom>
        </p:spPr>
      </p:pic>
      <p:sp>
        <p:nvSpPr>
          <p:cNvPr id="66" name="Google Shape;66;p13">
            <a:extLst>
              <a:ext uri="{FF2B5EF4-FFF2-40B4-BE49-F238E27FC236}">
                <a16:creationId xmlns:a16="http://schemas.microsoft.com/office/drawing/2014/main" id="{FF0DCE1C-A179-A191-4D45-89FEF25DDE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1994"/>
            <a:ext cx="8520600" cy="6770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Successful Execution of MPI and Parallel Jobs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7EC0BE-C515-C71C-869F-4E5722213EE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178" t="17956" r="16964" b="18291"/>
          <a:stretch>
            <a:fillRect/>
          </a:stretch>
        </p:blipFill>
        <p:spPr>
          <a:xfrm>
            <a:off x="0" y="4250698"/>
            <a:ext cx="1459203" cy="89280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3D0B1B3-13AA-C6C0-10F3-B42F42C22EB4}"/>
              </a:ext>
            </a:extLst>
          </p:cNvPr>
          <p:cNvGrpSpPr/>
          <p:nvPr/>
        </p:nvGrpSpPr>
        <p:grpSpPr>
          <a:xfrm>
            <a:off x="481113" y="784860"/>
            <a:ext cx="7772400" cy="1558563"/>
            <a:chOff x="481113" y="784860"/>
            <a:chExt cx="7772400" cy="1558563"/>
          </a:xfrm>
        </p:grpSpPr>
        <p:pic>
          <p:nvPicPr>
            <p:cNvPr id="5" name="Picture 4" descr="A screenshot of a computer program&#10;&#10;AI-generated content may be incorrect.">
              <a:extLst>
                <a:ext uri="{FF2B5EF4-FFF2-40B4-BE49-F238E27FC236}">
                  <a16:creationId xmlns:a16="http://schemas.microsoft.com/office/drawing/2014/main" id="{9B286E67-2180-DE34-062E-C15040E2F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31705" b="37715"/>
            <a:stretch>
              <a:fillRect/>
            </a:stretch>
          </p:blipFill>
          <p:spPr>
            <a:xfrm>
              <a:off x="481113" y="1099782"/>
              <a:ext cx="7772400" cy="1243641"/>
            </a:xfrm>
            <a:prstGeom prst="rect">
              <a:avLst/>
            </a:prstGeom>
          </p:spPr>
        </p:pic>
        <p:pic>
          <p:nvPicPr>
            <p:cNvPr id="7" name="Picture 6" descr="A screenshot of a computer program&#10;&#10;AI-generated content may be incorrect.">
              <a:extLst>
                <a:ext uri="{FF2B5EF4-FFF2-40B4-BE49-F238E27FC236}">
                  <a16:creationId xmlns:a16="http://schemas.microsoft.com/office/drawing/2014/main" id="{94203EE4-89D6-75A2-FB71-354500623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281" b="91976"/>
            <a:stretch>
              <a:fillRect/>
            </a:stretch>
          </p:blipFill>
          <p:spPr>
            <a:xfrm>
              <a:off x="481113" y="784860"/>
              <a:ext cx="7772400" cy="314922"/>
            </a:xfrm>
            <a:prstGeom prst="rect">
              <a:avLst/>
            </a:prstGeom>
          </p:spPr>
        </p:pic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12A5D6A-4EC7-D96A-5216-8C5B8B7D4DF9}"/>
              </a:ext>
            </a:extLst>
          </p:cNvPr>
          <p:cNvCxnSpPr/>
          <p:nvPr/>
        </p:nvCxnSpPr>
        <p:spPr>
          <a:xfrm>
            <a:off x="0" y="2490281"/>
            <a:ext cx="9144000" cy="0"/>
          </a:xfrm>
          <a:prstGeom prst="line">
            <a:avLst/>
          </a:prstGeom>
          <a:ln w="254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096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79EF8-5604-13ED-35F3-A563523B1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94829"/>
            <a:ext cx="8520600" cy="861744"/>
          </a:xfrm>
        </p:spPr>
        <p:txBody>
          <a:bodyPr/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24B95F-C092-55A3-54D5-3E19B5B5F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32" y="935925"/>
            <a:ext cx="8838804" cy="2566800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mode: a system administrator or group manager pulls a container for shared use on an HPC system. A profile must be specified, which defines environment variables that control where singularity images and executable wrappers are stored.</a:t>
            </a:r>
          </a:p>
          <a:p>
            <a:pPr algn="just">
              <a:lnSpc>
                <a:spcPct val="100000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mode (default mode): regular users pull containers for personal use,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modulefiles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saved in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$HOME/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privatemodules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17741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D0562-D40F-10A6-551E-50C8093DB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8520600" cy="800189"/>
          </a:xfrm>
        </p:spPr>
        <p:txBody>
          <a:bodyPr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Profiles for Admin Mode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FFFFF-70E4-D701-D9F9-9948F450A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897" y="735425"/>
            <a:ext cx="8764206" cy="2566800"/>
          </a:xfrm>
        </p:spPr>
        <p:txBody>
          <a:bodyPr>
            <a:normAutofit/>
          </a:bodyPr>
          <a:lstStyle/>
          <a:p>
            <a:pPr marL="50800" indent="0"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MOD_EXISTING_DIR_DEF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=”xxx/modules"  # Directory to store ready-to-use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modulefiles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PUBLIC_IMAGEDIR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=”xxx/images"</a:t>
            </a:r>
          </a:p>
          <a:p>
            <a:pPr marL="50800" indent="0"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PUBLIC_EXECUTABLE_DIR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=”xxx/tools"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42B729-80AE-5F0D-3877-8DDB9EBD210D}"/>
              </a:ext>
            </a:extLst>
          </p:cNvPr>
          <p:cNvSpPr txBox="1"/>
          <p:nvPr/>
        </p:nvSpPr>
        <p:spPr>
          <a:xfrm>
            <a:off x="384875" y="3083898"/>
            <a:ext cx="4970834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 container-mod --list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biocontainers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course_jupyter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ngc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68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2F751A37-994B-1095-CD9A-A8287E8234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dmin_new">
            <a:hlinkClick r:id="" action="ppaction://media"/>
            <a:extLst>
              <a:ext uri="{FF2B5EF4-FFF2-40B4-BE49-F238E27FC236}">
                <a16:creationId xmlns:a16="http://schemas.microsoft.com/office/drawing/2014/main" id="{F0645AF0-6C3C-5EA9-EF4F-01CAD25B98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8412" y="0"/>
            <a:ext cx="7789851" cy="4381790"/>
          </a:xfrm>
          <a:prstGeom prst="rect">
            <a:avLst/>
          </a:prstGeom>
        </p:spPr>
      </p:pic>
      <p:sp>
        <p:nvSpPr>
          <p:cNvPr id="66" name="Google Shape;66;p13">
            <a:extLst>
              <a:ext uri="{FF2B5EF4-FFF2-40B4-BE49-F238E27FC236}">
                <a16:creationId xmlns:a16="http://schemas.microsoft.com/office/drawing/2014/main" id="{BCE912C9-49EC-C4EB-CF9C-743766E47E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3926" y="4527977"/>
            <a:ext cx="8520600" cy="6155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/>
              <a:t>admin mode</a:t>
            </a:r>
            <a:endParaRPr sz="28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660369-9F03-0B76-21F3-0B4AF1E22B2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5178" t="17956" r="16964" b="18291"/>
          <a:stretch>
            <a:fillRect/>
          </a:stretch>
        </p:blipFill>
        <p:spPr>
          <a:xfrm>
            <a:off x="0" y="4250698"/>
            <a:ext cx="1459203" cy="89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16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20F5AB51-E3D2-4D38-B4CD-9E3E5BA32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E20062-95C6-B54A-F922-55B47C3784F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5178" t="17956" r="16964" b="18291"/>
          <a:stretch>
            <a:fillRect/>
          </a:stretch>
        </p:blipFill>
        <p:spPr>
          <a:xfrm>
            <a:off x="0" y="4250698"/>
            <a:ext cx="1459203" cy="892801"/>
          </a:xfrm>
          <a:prstGeom prst="rect">
            <a:avLst/>
          </a:prstGeom>
        </p:spPr>
      </p:pic>
      <p:pic>
        <p:nvPicPr>
          <p:cNvPr id="2" name="personal">
            <a:hlinkClick r:id="" action="ppaction://media"/>
            <a:extLst>
              <a:ext uri="{FF2B5EF4-FFF2-40B4-BE49-F238E27FC236}">
                <a16:creationId xmlns:a16="http://schemas.microsoft.com/office/drawing/2014/main" id="{60865991-EA67-8054-48B8-2A1B5E53BE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7782" y="-220980"/>
            <a:ext cx="7973758" cy="44852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41986C-77B5-54CD-FD9C-9A24F07975A2}"/>
              </a:ext>
            </a:extLst>
          </p:cNvPr>
          <p:cNvSpPr txBox="1"/>
          <p:nvPr/>
        </p:nvSpPr>
        <p:spPr>
          <a:xfrm>
            <a:off x="1836751" y="4572000"/>
            <a:ext cx="4564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mode and </a:t>
            </a:r>
            <a:r>
              <a:rPr lang="en-US" sz="2800" b="1" dirty="0" err="1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endParaRPr lang="en-US" sz="2800" b="1" dirty="0">
              <a:solidFill>
                <a:srgbClr val="036D7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44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2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DED87-89A2-E494-0368-2BE59177E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8520600" cy="800189"/>
          </a:xfrm>
        </p:spPr>
        <p:txBody>
          <a:bodyPr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Availability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36FE936-41A6-1F03-7BA1-4BF104A15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927" y="798668"/>
            <a:ext cx="6679951" cy="31192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1E98D2-934D-AFB3-FD1E-DBAB1FBE5426}"/>
              </a:ext>
            </a:extLst>
          </p:cNvPr>
          <p:cNvSpPr txBox="1"/>
          <p:nvPr/>
        </p:nvSpPr>
        <p:spPr>
          <a:xfrm>
            <a:off x="1264594" y="4103531"/>
            <a:ext cx="56031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github.com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/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TuftsRT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/container-mod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057F97-C3CC-7F76-AACF-A9BF06F79CF3}"/>
              </a:ext>
            </a:extLst>
          </p:cNvPr>
          <p:cNvSpPr txBox="1"/>
          <p:nvPr/>
        </p:nvSpPr>
        <p:spPr>
          <a:xfrm>
            <a:off x="1264593" y="4595944"/>
            <a:ext cx="56031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yucheng.zhang@tufts.edu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5070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A2FADC3-854A-1D29-96F4-31BE2CDD2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45133"/>
            <a:ext cx="10131425" cy="999066"/>
          </a:xfrm>
        </p:spPr>
        <p:txBody>
          <a:bodyPr/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1F40A3-EBC7-AD5F-B7E8-F47EA6D9B400}"/>
              </a:ext>
            </a:extLst>
          </p:cNvPr>
          <p:cNvSpPr txBox="1"/>
          <p:nvPr/>
        </p:nvSpPr>
        <p:spPr>
          <a:xfrm>
            <a:off x="4383155" y="298390"/>
            <a:ext cx="541086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b="1" dirty="0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PEARC25 </a:t>
            </a:r>
          </a:p>
          <a:p>
            <a:r>
              <a:rPr lang="en-US" sz="2600" b="1" dirty="0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Conference Committee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A18010-C15C-A442-33A2-C50906E748E7}"/>
              </a:ext>
            </a:extLst>
          </p:cNvPr>
          <p:cNvSpPr txBox="1"/>
          <p:nvPr/>
        </p:nvSpPr>
        <p:spPr>
          <a:xfrm>
            <a:off x="2482794" y="1732906"/>
            <a:ext cx="6661206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Tufts TTS Research Technology</a:t>
            </a:r>
          </a:p>
          <a:p>
            <a:pPr marL="0" indent="0">
              <a:spcAft>
                <a:spcPts val="400"/>
              </a:spcAft>
              <a:buNone/>
            </a:pPr>
            <a:r>
              <a:rPr lang="en-US" sz="2000" dirty="0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Patrick Florance</a:t>
            </a:r>
          </a:p>
          <a:p>
            <a:pPr>
              <a:spcAft>
                <a:spcPts val="400"/>
              </a:spcAft>
            </a:pPr>
            <a:r>
              <a:rPr lang="en-US" sz="2000" dirty="0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Jay McGlothlin</a:t>
            </a:r>
          </a:p>
          <a:p>
            <a:pPr>
              <a:spcAft>
                <a:spcPts val="400"/>
              </a:spcAft>
            </a:pPr>
            <a:r>
              <a:rPr lang="en-US" sz="2000" dirty="0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Kyle Monahan</a:t>
            </a:r>
          </a:p>
          <a:p>
            <a:pPr>
              <a:spcAft>
                <a:spcPts val="400"/>
              </a:spcAft>
            </a:pPr>
            <a:r>
              <a:rPr lang="en-US" sz="2000" dirty="0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Christopher Barnet	</a:t>
            </a:r>
          </a:p>
          <a:p>
            <a:pPr marL="0" indent="0">
              <a:spcAft>
                <a:spcPts val="400"/>
              </a:spcAft>
              <a:buNone/>
            </a:pPr>
            <a:r>
              <a:rPr lang="en-US" sz="2000" dirty="0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Delilah Maloney</a:t>
            </a:r>
          </a:p>
          <a:p>
            <a:pPr marL="0" indent="0">
              <a:spcAft>
                <a:spcPts val="400"/>
              </a:spcAft>
              <a:buNone/>
            </a:pPr>
            <a:r>
              <a:rPr lang="en-US" sz="2000" dirty="0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Xue (Shirley) Li</a:t>
            </a:r>
          </a:p>
          <a:p>
            <a:r>
              <a:rPr lang="en-US" sz="2000" b="1" dirty="0">
                <a:solidFill>
                  <a:srgbClr val="036D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013A3E-45B8-1C56-DB65-87405157D1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178" t="17956" r="16964" b="18291"/>
          <a:stretch>
            <a:fillRect/>
          </a:stretch>
        </p:blipFill>
        <p:spPr>
          <a:xfrm>
            <a:off x="0" y="4250698"/>
            <a:ext cx="1459203" cy="89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14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159300" y="0"/>
            <a:ext cx="8520600" cy="20312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Run </a:t>
            </a:r>
            <a:r>
              <a:rPr lang="en-US" sz="4000" b="1">
                <a:latin typeface="Times New Roman" panose="02020603050405020304" pitchFamily="18" charset="0"/>
                <a:cs typeface="Times New Roman" panose="02020603050405020304" pitchFamily="18" charset="0"/>
              </a:rPr>
              <a:t>Containers by</a:t>
            </a:r>
            <a:br>
              <a:rPr lang="en-US" sz="40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 Modules?</a:t>
            </a:r>
            <a:b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Google Shape;67;p13"/>
          <p:cNvSpPr txBox="1">
            <a:spLocks noGrp="1"/>
          </p:cNvSpPr>
          <p:nvPr>
            <p:ph type="body" idx="1"/>
          </p:nvPr>
        </p:nvSpPr>
        <p:spPr>
          <a:xfrm>
            <a:off x="383262" y="1186774"/>
            <a:ext cx="8520600" cy="2823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indent="-4572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Allow HPC users to utilize familiar environment module commands.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Leverage all the benefits of containers, including portability and reproducibility.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A8FB8C-C990-DD29-748D-59B52E0BC9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178" t="17956" r="16964" b="18291"/>
          <a:stretch>
            <a:fillRect/>
          </a:stretch>
        </p:blipFill>
        <p:spPr>
          <a:xfrm>
            <a:off x="0" y="4250698"/>
            <a:ext cx="1459203" cy="8928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1E0FB-8C35-0C52-B170-77934B6FB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-90742"/>
            <a:ext cx="8520600" cy="800189"/>
          </a:xfrm>
        </p:spPr>
        <p:txBody>
          <a:bodyPr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Containers to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A54D9-1073-C209-A4CC-794B7A2A4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2856" y="531379"/>
            <a:ext cx="8520600" cy="283034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Nvidia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-container-environment-modules</a:t>
            </a:r>
          </a:p>
          <a:p>
            <a:pPr lvl="1">
              <a:lnSpc>
                <a:spcPct val="10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set_shell_function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TACC RGC(Rolling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Gantry Crane)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metadata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scan non-standard executables</a:t>
            </a:r>
          </a:p>
          <a:p>
            <a:pPr lvl="1">
              <a:lnSpc>
                <a:spcPct val="10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set_shell_function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Purdue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Biocontainer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modules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manually curated metadata and executable list</a:t>
            </a:r>
          </a:p>
          <a:p>
            <a:pPr lvl="1">
              <a:lnSpc>
                <a:spcPct val="10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set_shell_function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LSU SIMPLE-MOD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 interface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bash wrappers instead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set_shell_function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533400" lvl="1" indent="0">
              <a:buNone/>
            </a:pPr>
            <a:br>
              <a:rPr lang="en-US" sz="1800" dirty="0">
                <a:latin typeface="Helvetica" pitchFamily="2" charset="0"/>
                <a:cs typeface="Times New Roman" panose="02020603050405020304" pitchFamily="18" charset="0"/>
              </a:rPr>
            </a:br>
            <a:endParaRPr lang="en-US" sz="1800" dirty="0">
              <a:latin typeface="Helvetica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7643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CAC9C-B51D-4A62-27FF-D6DDA1E48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3468"/>
            <a:ext cx="8520600" cy="800189"/>
          </a:xfrm>
        </p:spPr>
        <p:txBody>
          <a:bodyPr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LMOD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set_shell_function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pic>
        <p:nvPicPr>
          <p:cNvPr id="7" name="Picture 6" descr="A computer code with text&#10;&#10;AI-generated content may be incorrect.">
            <a:extLst>
              <a:ext uri="{FF2B5EF4-FFF2-40B4-BE49-F238E27FC236}">
                <a16:creationId xmlns:a16="http://schemas.microsoft.com/office/drawing/2014/main" id="{D7BAA2E5-9983-D544-DC39-97F19A880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1" y="1073231"/>
            <a:ext cx="8964917" cy="29970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A2B515-172B-92D5-D5FB-5768629EDCB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178" t="17956" r="16964" b="18291"/>
          <a:stretch>
            <a:fillRect/>
          </a:stretch>
        </p:blipFill>
        <p:spPr>
          <a:xfrm>
            <a:off x="0" y="4250698"/>
            <a:ext cx="1459203" cy="89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81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FA58E-D96A-8577-3E75-1214886A5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8520600" cy="861744"/>
          </a:xfrm>
        </p:spPr>
        <p:txBody>
          <a:bodyPr/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set_shell_function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4833D6-E1BE-E01D-F188-2CFF2E3372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861744"/>
            <a:ext cx="8520600" cy="25668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Container-based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modulefiles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by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Lmod’s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set_shell_function</a:t>
            </a:r>
            <a:r>
              <a:rPr lang="en-US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 break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MPI and parallel environments. 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Shell functions are scoped to the current shell session and are not inherited by subprocesses. 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such as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mpirun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srun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GNU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Parallell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HyperShell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spawn new shell instances that do not retain these function definitions. 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Defined shell functions will return a command not found error or defaulting to an unintended binary in users’ PATH.</a:t>
            </a:r>
          </a:p>
        </p:txBody>
      </p:sp>
    </p:spTree>
    <p:extLst>
      <p:ext uri="{BB962C8B-B14F-4D97-AF65-F5344CB8AC3E}">
        <p14:creationId xmlns:p14="http://schemas.microsoft.com/office/powerpoint/2010/main" val="2364187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36512-1247-CCFD-7162-315BC78BF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61" y="58355"/>
            <a:ext cx="8520600" cy="800189"/>
          </a:xfrm>
        </p:spPr>
        <p:txBody>
          <a:bodyPr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Failure of MPI and parallel jobs</a:t>
            </a:r>
          </a:p>
        </p:txBody>
      </p:sp>
      <p:pic>
        <p:nvPicPr>
          <p:cNvPr id="5" name="Picture 4" descr="A close-up of a computer code&#10;&#10;AI-generated content may be incorrect.">
            <a:extLst>
              <a:ext uri="{FF2B5EF4-FFF2-40B4-BE49-F238E27FC236}">
                <a16:creationId xmlns:a16="http://schemas.microsoft.com/office/drawing/2014/main" id="{0F425CF0-0333-799C-4A26-2FEDA97DE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79" y="968016"/>
            <a:ext cx="8815621" cy="1946211"/>
          </a:xfrm>
          <a:prstGeom prst="rect">
            <a:avLst/>
          </a:prstGeom>
        </p:spPr>
      </p:pic>
      <p:pic>
        <p:nvPicPr>
          <p:cNvPr id="6" name="Picture 5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8E4B182E-93FD-95C4-FE35-3D1E639D06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37" b="93002"/>
          <a:stretch>
            <a:fillRect/>
          </a:stretch>
        </p:blipFill>
        <p:spPr>
          <a:xfrm>
            <a:off x="328379" y="3342246"/>
            <a:ext cx="6981758" cy="214009"/>
          </a:xfrm>
          <a:prstGeom prst="rect">
            <a:avLst/>
          </a:prstGeom>
        </p:spPr>
      </p:pic>
      <p:pic>
        <p:nvPicPr>
          <p:cNvPr id="7" name="Picture 6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D1DCA4BC-A629-669B-FB37-1BED55C71A9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4177" b="15445"/>
          <a:stretch>
            <a:fillRect/>
          </a:stretch>
        </p:blipFill>
        <p:spPr>
          <a:xfrm>
            <a:off x="328379" y="3651406"/>
            <a:ext cx="6981758" cy="1048156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6CE2EE5-9417-7E1E-1A38-08EAA44D9613}"/>
              </a:ext>
            </a:extLst>
          </p:cNvPr>
          <p:cNvCxnSpPr/>
          <p:nvPr/>
        </p:nvCxnSpPr>
        <p:spPr>
          <a:xfrm>
            <a:off x="0" y="3171217"/>
            <a:ext cx="9144000" cy="0"/>
          </a:xfrm>
          <a:prstGeom prst="line">
            <a:avLst/>
          </a:prstGeom>
          <a:ln w="254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96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system&#10;&#10;AI-generated content may be incorrect.">
            <a:extLst>
              <a:ext uri="{FF2B5EF4-FFF2-40B4-BE49-F238E27FC236}">
                <a16:creationId xmlns:a16="http://schemas.microsoft.com/office/drawing/2014/main" id="{25FCB1BF-E38E-A3E5-9C00-2B5384722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776" y="45681"/>
            <a:ext cx="5401194" cy="50521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D2C732-7CE0-F95A-525C-2412391EB61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178" t="17956" r="16964" b="18291"/>
          <a:stretch>
            <a:fillRect/>
          </a:stretch>
        </p:blipFill>
        <p:spPr>
          <a:xfrm>
            <a:off x="0" y="4250698"/>
            <a:ext cx="1459203" cy="892801"/>
          </a:xfrm>
          <a:prstGeom prst="rect">
            <a:avLst/>
          </a:prstGeom>
        </p:spPr>
      </p:pic>
      <p:pic>
        <p:nvPicPr>
          <p:cNvPr id="1026" name="Picture 2" descr="Project Jupyter - Wikipedia">
            <a:extLst>
              <a:ext uri="{FF2B5EF4-FFF2-40B4-BE49-F238E27FC236}">
                <a16:creationId xmlns:a16="http://schemas.microsoft.com/office/drawing/2014/main" id="{A6CF749D-25A4-7273-C472-AFF35EF8B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3472" y="4423129"/>
            <a:ext cx="621432" cy="720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72D287E9-1211-EB10-B3F9-75FDD8A005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>
            <a:extLst>
              <a:ext uri="{FF2B5EF4-FFF2-40B4-BE49-F238E27FC236}">
                <a16:creationId xmlns:a16="http://schemas.microsoft.com/office/drawing/2014/main" id="{2D94AAD9-0B5C-179C-BB5A-090A645C6D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00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endParaRPr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FDC199-CB0F-C57B-C8D5-B54D0C8601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178" t="17956" r="16964" b="18291"/>
          <a:stretch>
            <a:fillRect/>
          </a:stretch>
        </p:blipFill>
        <p:spPr>
          <a:xfrm>
            <a:off x="0" y="4250698"/>
            <a:ext cx="1459203" cy="892801"/>
          </a:xfrm>
          <a:prstGeom prst="rect">
            <a:avLst/>
          </a:prstGeom>
        </p:spPr>
      </p:pic>
      <p:pic>
        <p:nvPicPr>
          <p:cNvPr id="4" name="Picture 3" descr="A group of rectangular signs&#10;&#10;AI-generated content may be incorrect.">
            <a:extLst>
              <a:ext uri="{FF2B5EF4-FFF2-40B4-BE49-F238E27FC236}">
                <a16:creationId xmlns:a16="http://schemas.microsoft.com/office/drawing/2014/main" id="{DC51066A-E0AB-4267-0640-C1403D3E524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872" t="5402" r="5085" b="4319"/>
          <a:stretch>
            <a:fillRect/>
          </a:stretch>
        </p:blipFill>
        <p:spPr>
          <a:xfrm>
            <a:off x="2496312" y="828992"/>
            <a:ext cx="4151376" cy="386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307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B255B6FA-B3DF-32F3-C1C4-E5419CDEE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>
            <a:extLst>
              <a:ext uri="{FF2B5EF4-FFF2-40B4-BE49-F238E27FC236}">
                <a16:creationId xmlns:a16="http://schemas.microsoft.com/office/drawing/2014/main" id="{B65903E9-EEC5-45E9-D26B-E7840B6553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74141"/>
            <a:ext cx="8520600" cy="800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Metadata database for applications</a:t>
            </a:r>
            <a:endParaRPr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924F58-05C2-8276-E1FF-F7061FD09A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178" t="17956" r="16964" b="18291"/>
          <a:stretch>
            <a:fillRect/>
          </a:stretch>
        </p:blipFill>
        <p:spPr>
          <a:xfrm>
            <a:off x="0" y="4250698"/>
            <a:ext cx="1459203" cy="8928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F863EE-F8DB-66F5-F413-ACF1B0809BA0}"/>
              </a:ext>
            </a:extLst>
          </p:cNvPr>
          <p:cNvSpPr txBox="1"/>
          <p:nvPr/>
        </p:nvSpPr>
        <p:spPr>
          <a:xfrm>
            <a:off x="381664" y="1083658"/>
            <a:ext cx="87782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BWA (Burrows-Wheeler Aligner) is a fast, accurate, memory-efficient aligner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forshort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long sequencing reads.</a:t>
            </a:r>
          </a:p>
          <a:p>
            <a:pPr marL="0" lv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http://bio-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bwa.sourceforge.net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bwa,qualfa2fq.pl,xa2multi.pl</a:t>
            </a:r>
          </a:p>
          <a:p>
            <a:pPr marL="0" lvl="0" indent="0">
              <a:spcAft>
                <a:spcPts val="1200"/>
              </a:spcAft>
              <a:buNone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Aft>
                <a:spcPts val="120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version("0.7.17",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uri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="docker://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quay.io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biocontainers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/bwa:0.7.17--h5bf99c6_8")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5947A3-D530-118F-3D22-C0C9F9557D84}"/>
              </a:ext>
            </a:extLst>
          </p:cNvPr>
          <p:cNvSpPr txBox="1"/>
          <p:nvPr/>
        </p:nvSpPr>
        <p:spPr>
          <a:xfrm>
            <a:off x="381664" y="3828134"/>
            <a:ext cx="8285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includes ~700 commonly used scientific applications for HPC  </a:t>
            </a:r>
          </a:p>
        </p:txBody>
      </p:sp>
    </p:spTree>
    <p:extLst>
      <p:ext uri="{BB962C8B-B14F-4D97-AF65-F5344CB8AC3E}">
        <p14:creationId xmlns:p14="http://schemas.microsoft.com/office/powerpoint/2010/main" val="205256503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11535</TotalTime>
  <Words>455</Words>
  <Application>Microsoft Macintosh PowerPoint</Application>
  <PresentationFormat>On-screen Show (16:9)</PresentationFormat>
  <Paragraphs>65</Paragraphs>
  <Slides>17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Helvetica</vt:lpstr>
      <vt:lpstr>Times New Roman</vt:lpstr>
      <vt:lpstr>Wingdings</vt:lpstr>
      <vt:lpstr>Simple Light</vt:lpstr>
      <vt:lpstr>Simplifying Container-Based Module Generation on HPC with container-mod </vt:lpstr>
      <vt:lpstr>Why Run Containers by  Environment Modules? </vt:lpstr>
      <vt:lpstr>Containers to Modules</vt:lpstr>
      <vt:lpstr>LMOD set_shell_function()</vt:lpstr>
      <vt:lpstr>Limitations of set_shell_function()</vt:lpstr>
      <vt:lpstr>Failure of MPI and parallel jobs</vt:lpstr>
      <vt:lpstr>PowerPoint Presentation</vt:lpstr>
      <vt:lpstr>Components</vt:lpstr>
      <vt:lpstr>Metadata database for applications</vt:lpstr>
      <vt:lpstr>Bash wrappers</vt:lpstr>
      <vt:lpstr>Successful Execution of MPI and Parallel Jobs</vt:lpstr>
      <vt:lpstr>Modes</vt:lpstr>
      <vt:lpstr>Profiles for Admin Mode</vt:lpstr>
      <vt:lpstr>admin mode</vt:lpstr>
      <vt:lpstr>PowerPoint Presentation</vt:lpstr>
      <vt:lpstr>Availability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Zhang, Yucheng</cp:lastModifiedBy>
  <cp:revision>56</cp:revision>
  <dcterms:modified xsi:type="dcterms:W3CDTF">2025-07-22T14:17:12Z</dcterms:modified>
</cp:coreProperties>
</file>